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4" r:id="rId2"/>
    <p:sldId id="257" r:id="rId3"/>
    <p:sldId id="258" r:id="rId4"/>
    <p:sldId id="261" r:id="rId5"/>
    <p:sldId id="262" r:id="rId6"/>
    <p:sldId id="263" r:id="rId7"/>
    <p:sldId id="267" r:id="rId8"/>
    <p:sldId id="260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3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21" autoAdjust="0"/>
  </p:normalViewPr>
  <p:slideViewPr>
    <p:cSldViewPr snapToGrid="0">
      <p:cViewPr varScale="1">
        <p:scale>
          <a:sx n="102" d="100"/>
          <a:sy n="102" d="100"/>
        </p:scale>
        <p:origin x="9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54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30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68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283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6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60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56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957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8146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496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6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082DF745-B4E0-440D-A872-8BC6C12C7259}" type="datetimeFigureOut">
              <a:rPr lang="ru-RU" smtClean="0"/>
              <a:t>25.02.2025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BD06634-96BF-43AF-9910-6E00C3E4C1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88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buz66.ru/" TargetMode="External"/><Relationship Id="rId2" Type="http://schemas.openxmlformats.org/officeDocument/2006/relationships/hyperlink" Target="mailto:mail_11@66.rospotrebnadzor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695" y="1762812"/>
            <a:ext cx="9875520" cy="810707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ФЕДЕРАЛЬНАЯ СЛУЖБА ПО НАДЗОРУ В СФЕРЕ ЗАЩИТЫ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  <a:t>ПРАВ ПОТРЕБИТЕЛЕЙ И БЛАГОПОЛУЧИЯ ЧЕЛОВЕКА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ea typeface="Georgia" panose="02040502050405020303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ФБУЗ «Центр гигиены и эпидемиологии в Свердловской области» 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Федерального бюджетного учреждения здравоохранения «Центр гигиены и эпидемиологии в Свердловской области в городе Первоуральск, Шалинском, Нижнесергинском районах и городе Ревда»</a:t>
            </a:r>
            <a:b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(Первоуральский филиал ФБУЗ «Центр гигиены и эпидемиологии в Свердловской области») 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Вайнера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ул., д. 4, г. Первоуральск, 623102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тел.: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(3439) 24-52-15; факс: (343) 24-84-20; 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_11@66.</a:t>
            </a:r>
            <a:r>
              <a:rPr lang="en-US" sz="1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rospotrebnadzor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1200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1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https://fbuz66.ru/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ОКПО 77145708, ОГРН 1056603530510; ИНН/КПП 6670081969/66834300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2969442"/>
            <a:ext cx="9872871" cy="312655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Клещи. </a:t>
            </a:r>
            <a:br>
              <a:rPr lang="ru-RU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Инфекции, передающиеся клещами</a:t>
            </a:r>
            <a:endParaRPr lang="ru-RU" sz="5400" dirty="0">
              <a:solidFill>
                <a:schemeClr val="accent2"/>
              </a:solidFill>
            </a:endParaRPr>
          </a:p>
        </p:txBody>
      </p:sp>
      <p:pic>
        <p:nvPicPr>
          <p:cNvPr id="4" name="Рисунок 1" descr="C:\Users\ezhgurova_eyu\Desktop\Эмблема РПН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81" y="393259"/>
            <a:ext cx="716437" cy="55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0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6767EF-3B5E-B572-BF6E-A0C01D7AE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241935"/>
            <a:ext cx="10668000" cy="862965"/>
          </a:xfrm>
        </p:spPr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Неспецифические меры профилактики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153D5-8437-FB01-6CDB-F7DC28DE7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938" y="1500981"/>
            <a:ext cx="9127244" cy="4618037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Противоклещевые мероприятия в природных очагах: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расчистку территорий,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дератизационную обработку открытых территорий,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обследование на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заклещевленность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акарицидная обработку открытых территорий,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наблюдение за циркуляции клещей на территориях.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индивидуальной противоклещевой защиты: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спец одежды,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репеллентов,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осмотр одежды и кожных покровов. </a:t>
            </a:r>
          </a:p>
          <a:p>
            <a:endParaRPr lang="ru-RU" dirty="0"/>
          </a:p>
        </p:txBody>
      </p:sp>
      <p:pic>
        <p:nvPicPr>
          <p:cNvPr id="1028" name="Picture 4" descr="Акарицидная обработка: предотвращение клещевого энцефалита">
            <a:extLst>
              <a:ext uri="{FF2B5EF4-FFF2-40B4-BE49-F238E27FC236}">
                <a16:creationId xmlns:a16="http://schemas.microsoft.com/office/drawing/2014/main" id="{FBFD4E3A-8EA5-F0BF-3830-0B81204B2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880" y="1062037"/>
            <a:ext cx="2590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к защититься от клещей? Средства, которые помогут наверняка">
            <a:extLst>
              <a:ext uri="{FF2B5EF4-FFF2-40B4-BE49-F238E27FC236}">
                <a16:creationId xmlns:a16="http://schemas.microsoft.com/office/drawing/2014/main" id="{DED3F0A6-C4BE-4EDB-1BFE-04CCCC92C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3" r="15064"/>
          <a:stretch/>
        </p:blipFill>
        <p:spPr bwMode="auto">
          <a:xfrm>
            <a:off x="9068881" y="3809999"/>
            <a:ext cx="2590799" cy="274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289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0CC0C-6BD0-F395-C42D-A26339197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90106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Акарицидная обработка территории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28C644-3AB1-F0F1-2D5A-201EA067F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493069"/>
            <a:ext cx="10342524" cy="4913312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Акарицидная обработка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это комплекс истребительных мероприятий по уничтожению иксодовых клещей на природных ландшафтах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026" name="Picture 2" descr="Акарицидная (противоклещевая) обработка">
            <a:extLst>
              <a:ext uri="{FF2B5EF4-FFF2-40B4-BE49-F238E27FC236}">
                <a16:creationId xmlns:a16="http://schemas.microsoft.com/office/drawing/2014/main" id="{37DE0C1A-0AA7-85C4-4FB1-36EE4CCE7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336" y="2900175"/>
            <a:ext cx="5325979" cy="3417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993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9F686F-FA68-59E3-1D26-A9690944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85344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задаваемые вопросы: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96ACC3-77A0-2693-3C16-4DD19B370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792" y="1524000"/>
            <a:ext cx="11425286" cy="4656137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проводится акарицидная обработка?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Акарицидная обработка может проводиться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конца апреля до конца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сентября-октября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учетом климатических особенностей)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достижения большей эффективности обработка производится только при благоприятном прогнозе погоды в ближайшие 1-3 дня.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Частота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акарицидной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обработки, для эффективной защиты участка от клещей, зависит от применяемых профилактических мер (уборка участка, своевременный покос и вывоз травы) и окружающей территории.</a:t>
            </a:r>
          </a:p>
          <a:p>
            <a:pPr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Профессиональную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акарицидную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обработку участка от клещей рекомендуется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проводить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перед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весенним (май-июнь) и осенним (август-сентябрь)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пиком активности клещей.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5603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2D012E7-7B13-592D-8900-49EAACEC4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524" y="417095"/>
            <a:ext cx="11623249" cy="60873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каких мероприятий состоит?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проведением обработки, специалистами, проводится обследование на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заклещевленность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территории, для определения плотности заселенности территории клещами, а также выбора средств и методов дезинсекции в зависимости от вида членистоногих, их численности, спецификации объекта.</a:t>
            </a:r>
          </a:p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Какие меры предосторожности необходимо соблюдать?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обработки на объекте запрещено находиться посторонним людям и животным.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После обработки необходимо провести уборку: вымыть столы, лавки, детские песочницы и качели и т.п. раствором кальцинированной соды.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Людям и животным можно заходить на участок только через 3 часа после обработки и использовать территорию ограниченно (не контактировать руками с землей и травой, животных не выгуливать, детям по траве не бегать).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средства ядовиты для пчел и рыб. </a:t>
            </a:r>
          </a:p>
          <a:p>
            <a:pPr algn="just">
              <a:lnSpc>
                <a:spcPct val="100000"/>
              </a:lnSpc>
              <a:buFont typeface="Arial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обработанной территории в течение 10 дней нельзя собирать ягоды, грибы, травы. </a:t>
            </a:r>
          </a:p>
          <a:p>
            <a:pPr marL="45720" indent="0"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69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459FFF5-387E-5D4D-CFED-79AD2C75B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137" y="609600"/>
            <a:ext cx="10491537" cy="5570537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Погибнут ли другие насекомые на участке?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Акарицидное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средство оказывает сопутствующее истребительное и профилактическое воздействие на комаров, мух, ос и других зловредных летающих и ползающих насекомых.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Сколько длиться эффект  после обработки?</a:t>
            </a:r>
            <a:endParaRPr kumimoji="0" lang="ru-RU" sz="2000" b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Акарицид активно действует 1-1,5 месяца после обработки (в зависимости от погодных условий).</a:t>
            </a:r>
          </a:p>
        </p:txBody>
      </p:sp>
    </p:spTree>
    <p:extLst>
      <p:ext uri="{BB962C8B-B14F-4D97-AF65-F5344CB8AC3E}">
        <p14:creationId xmlns:p14="http://schemas.microsoft.com/office/powerpoint/2010/main" val="289663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2E00236-A40A-4C2F-C73F-B4D48595F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052" y="657726"/>
            <a:ext cx="11325891" cy="5522411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осуществляет обработку от клещей?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Обработку осуществляют 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организации дезинфекционного профиля,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имеют Лицензию на деятельность по дезинфекции, дезинсекции, дератизации,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также сотрудников прошедших профессиональную подготовку.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Используются только препараты прошедшие процедуру Государственной регистрации и имеющие сертификаты качества, подтверждающие их безопасность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" indent="0" algn="just"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настоящее время применяются препараты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класса умеренно опасных или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класса малоопасных веществ.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18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b="1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Пиретроиды</a:t>
            </a:r>
            <a:r>
              <a:rPr lang="ru-RU" sz="1800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препараты, оказывающие сильное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нейротропное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действие на организм насекомых, обеспечивают в малых дозах быстрый парализующий эффект, не накапливаются в почве и живых организмах, разлагаются во внешней среде на свету.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настоящее время  используются </a:t>
            </a:r>
            <a:r>
              <a:rPr lang="ru-RU" sz="1800" dirty="0" err="1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пиретроиды</a:t>
            </a:r>
            <a:r>
              <a:rPr lang="ru-RU" sz="1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поколения. Они действуют несколько медленнее </a:t>
            </a:r>
            <a:r>
              <a:rPr lang="ru-RU" sz="1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пиретроидов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поколения, но обладают длительным остаточным действием на обработанных поверхностях.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04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BE1AFF5-7616-7878-B7B5-3EF3300822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70" y="4449451"/>
            <a:ext cx="11660957" cy="204561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Получить консультацию по услугам обработки и ответы на интересующие </a:t>
            </a:r>
            <a:r>
              <a:rPr lang="ru-RU" sz="2000" dirty="0" smtClean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вопросы,</a:t>
            </a:r>
            <a:r>
              <a:rPr lang="ru-RU" sz="2000" dirty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одать </a:t>
            </a:r>
            <a:r>
              <a:rPr lang="ru-RU" sz="2000" dirty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заявку на проведение акарицидной обработки и </a:t>
            </a:r>
            <a:r>
              <a:rPr lang="ru-RU" sz="2000" dirty="0" smtClean="0">
                <a:solidFill>
                  <a:srgbClr val="2E3933"/>
                </a:solidFill>
                <a:latin typeface="Times New Roman" panose="02020603050405020304" pitchFamily="18" charset="0"/>
                <a:ea typeface="Yu Gothic UI" panose="020B0500000000000000" pitchFamily="34" charset="-128"/>
                <a:cs typeface="Times New Roman" panose="02020603050405020304" pitchFamily="18" charset="0"/>
              </a:rPr>
              <a:t>дератизации:</a:t>
            </a:r>
            <a:endParaRPr lang="ru-RU" sz="2000" dirty="0">
              <a:solidFill>
                <a:srgbClr val="2E3933"/>
              </a:solidFill>
              <a:latin typeface="Times New Roman" panose="02020603050405020304" pitchFamily="18" charset="0"/>
              <a:ea typeface="Yu Gothic UI" panose="020B0500000000000000" pitchFamily="34" charset="-128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Первоуральск, ул. Вайнера, д. 4,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110,111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(3439) 66-83-09, 8 (982) 707-46-47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E0062-CC33-D75C-B2BF-F983EBC1CFA9}"/>
              </a:ext>
            </a:extLst>
          </p:cNvPr>
          <p:cNvSpPr txBox="1"/>
          <p:nvPr/>
        </p:nvSpPr>
        <p:spPr>
          <a:xfrm>
            <a:off x="519113" y="445373"/>
            <a:ext cx="1120783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Акарицидная обработка и дератизация открытых территорий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профилактика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от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нападения </a:t>
            </a: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клещей! 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42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B3145-B5F0-5EFB-398F-4E99C2EF1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386" y="2341563"/>
            <a:ext cx="7539228" cy="1325562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23930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9ED35-A75D-C1CD-2CE9-48CEEBA9A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019" y="468198"/>
            <a:ext cx="9875520" cy="13563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48071B-1E9C-D6E9-D5DF-C5A82CBE1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4" y="2181687"/>
            <a:ext cx="6444914" cy="345729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Клещи́— подкласс членистоногих из класса паукообразных. Самая многочисленная группа в классе: описано более 54 тысяч видов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наиболее опасных инфекционных заболеваний на территории Свердловской области – это иксодовые клещи (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Ixodida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На сегодня группа включала в своём составе более 900 видов. </a:t>
            </a:r>
          </a:p>
        </p:txBody>
      </p:sp>
      <p:pic>
        <p:nvPicPr>
          <p:cNvPr id="1026" name="Picture 2" descr="Ixodes scapularis">
            <a:extLst>
              <a:ext uri="{FF2B5EF4-FFF2-40B4-BE49-F238E27FC236}">
                <a16:creationId xmlns:a16="http://schemas.microsoft.com/office/drawing/2014/main" id="{E0FF0871-EA13-5C17-454F-4255ED44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770" y="1467588"/>
            <a:ext cx="3711769" cy="4171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9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798DFF-544A-690D-4FA4-69853F2D3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37881"/>
            <a:ext cx="9875520" cy="135636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Инфекции, передающиеся клещами: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17F555-EF28-8A8D-826C-031291229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157" y="2372557"/>
            <a:ext cx="10473179" cy="319868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Гранулоцитарный анаплазмоз человека (ГАЧ)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Моноцитарный эрлихиоз человека (МЭЧ)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Лайма</a:t>
            </a:r>
          </a:p>
          <a:p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Клещевой энцефалит</a:t>
            </a:r>
          </a:p>
        </p:txBody>
      </p:sp>
    </p:spTree>
    <p:extLst>
      <p:ext uri="{BB962C8B-B14F-4D97-AF65-F5344CB8AC3E}">
        <p14:creationId xmlns:p14="http://schemas.microsoft.com/office/powerpoint/2010/main" val="31028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1BD454-7EE9-696A-B90F-47CA8D8EB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1" y="594804"/>
            <a:ext cx="10944518" cy="5585333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Гранулоцитарный анаплазмоз человека (ГАЧ)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Вызывают болезнь бактерии анаплазмы. После укуса кровососущего насекомого, инфицированного анаплазмами, возбудитель попадает в кровь. Разрушает белые кровяные тельца, вызывая воспалительный процесс в организме. На начальной стадии заболевания симптомы ГАЧ напоминают грипп. Появляется высокая температура, головная боль. Их дополняет слабость, озноб, боли в мышцах. В 1% случаев наблюдается летальный исход при отказе почек или развитии менингоэнцефалита.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Моноцитарный эрлихиоз человека (МЭЧ)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Редким заболеваниям считается моноцитарный эрлихиоз. Вызывают патологию бактерии, относящиеся к семейству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Эрлихии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кровь попадают со слюной иксодового клеща. Спустя несколько недель после заражения (укуса клеща) появляются симптомы заболевания МЭЧ: резкое повышение температуры, озноб, слабость, болевые ощущения в мышцах, усталость беспричинная. Лабораторные исследования крови указывают на уменьшение количества тромбоцитов и белых кровяных телец. Изменения происходят в печени, из-за чего частыми становятся приступы рвоты, диарея. Начинается резкое снижение веса. </a:t>
            </a:r>
          </a:p>
        </p:txBody>
      </p:sp>
    </p:spTree>
    <p:extLst>
      <p:ext uri="{BB962C8B-B14F-4D97-AF65-F5344CB8AC3E}">
        <p14:creationId xmlns:p14="http://schemas.microsoft.com/office/powerpoint/2010/main" val="394501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E886DE-DCB7-28CA-9A1D-E729E942F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499" y="254524"/>
            <a:ext cx="8257880" cy="6089715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Лайма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числу самых распространенных патологий, разносимых иксодовыми клещами, относится болезнь Лайма. Ее другое название –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клещевой боррелиоз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Вызывает заболевание спирохета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Borrelia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попадающая в организм человека при укусе насекомого вместе с его слюной, реже с фекалиями через ранки.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Чаще зараженными оказываются дети. Пик заболеваемости приходится на летний сезон. Велик риск заражения при уходе за животными, посещении лесопарковых зон. Тяжесть протекания заболевания напрямую зависит от количества инфекции, попавшей в рану.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Клещевой боррелиоз относится к природно-очаговым системным заболеваниям, имеющим сложный патогенез. Сначала поражаются кожные покровы, затем опорно-двигательный аппарат, сердечно-сосудистая, нервная система. Болезнь Лайма развивается постепенно.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Условно ее течение разделяют на три этапа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                                   </a:t>
            </a:r>
          </a:p>
          <a:p>
            <a:pPr marL="4572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стадия: бактерии проникают в рану, вызывая аллергическую реакцию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" indent="0">
              <a:buNone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стадия: спустя несколько недель инфекция распространяется через лимфу и кровь по всему организму;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стадия: поражаются внутренние органы, оболочки головного мозга.</a:t>
            </a:r>
          </a:p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выраженным симптомом заболевания являются круглые покраснения, очерченные ярко выделяющейся красной границей. Бывает зуд, поднимается температура до 39º и выше, присутствует рвота, головная боль. При прогрессировании болезни Лайма внешние проявления исчезают, появляются другие симптомы, зависящие от органа поражения. Отсутствие лечения приводит к параличу, развитию слабоумия, потере зрения, слуха, инфаркту.</a:t>
            </a:r>
          </a:p>
        </p:txBody>
      </p:sp>
      <p:pic>
        <p:nvPicPr>
          <p:cNvPr id="1028" name="Picture 4" descr="Болезнь Лайма (боррелиоз Лайма): симптомы с фото, последствия, диагностика  и лечение в Москве">
            <a:extLst>
              <a:ext uri="{FF2B5EF4-FFF2-40B4-BE49-F238E27FC236}">
                <a16:creationId xmlns:a16="http://schemas.microsoft.com/office/drawing/2014/main" id="{CFC231C7-E5BC-46B9-A666-3863AAAE7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76" y="3494987"/>
            <a:ext cx="3190875" cy="207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Болезнь Лайма - лечение в Италии">
            <a:extLst>
              <a:ext uri="{FF2B5EF4-FFF2-40B4-BE49-F238E27FC236}">
                <a16:creationId xmlns:a16="http://schemas.microsoft.com/office/drawing/2014/main" id="{703B4080-FDAE-A1EC-34C6-B4D893794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9776" y="579688"/>
            <a:ext cx="3190875" cy="216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4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B9DF9E5-F432-46A2-8C95-B91199B5E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30" y="542925"/>
            <a:ext cx="11001080" cy="5942715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Клещевой энцефалит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укусах иксодовых клещей, инфицированных </a:t>
            </a:r>
            <a:r>
              <a:rPr lang="ru-RU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флавивирусами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развивается клещевой энцефалит. Кроме человека поражает скот (коз, коров), поэтому заражение бывает при употреблении сырого молока, мяса, не прошедшего термическую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обработку. Клещевой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энцефалит протекает по-разному. </a:t>
            </a:r>
            <a:endParaRPr lang="ru-RU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формы заболевания: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лихорадочная;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менингеальная;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очаговая.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Попадая в раны или кишечник, вирус моментально размножается, быстро разносится по органам. Резко замечается ухудшение состояния: появляются судороги, мышечная ломота, головная боль. Поднимается температура, наблюдается озноб. Краснеет лицо и шея, увеличиваются сосуды на склерах. Лихорадка проявляется приступами. Такое состояние длится до 10 дней. Постепенно симптомы угасают.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менингеальной форме поражаются оболочки мозга, что вызывает головную боль, сильную рвоту. Появляется боязнь света, астения, чувствуется упадок сил и настроения.</a:t>
            </a:r>
          </a:p>
          <a:p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очаговой форме температура устремляется к 40º, нарушается дыхание, появляются расстройства сознания. Нередко клещевой энцефалит сопровождается галлюцинациями, параличом мышц, развитием радикулита. Возможен летальный исход при отсутствии своевременной помощи.</a:t>
            </a:r>
          </a:p>
        </p:txBody>
      </p:sp>
    </p:spTree>
    <p:extLst>
      <p:ext uri="{BB962C8B-B14F-4D97-AF65-F5344CB8AC3E}">
        <p14:creationId xmlns:p14="http://schemas.microsoft.com/office/powerpoint/2010/main" val="4237654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947F1FA-9AA3-0081-04ED-5B820D2C0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154" y="678730"/>
            <a:ext cx="11352777" cy="5316717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последние годы в Российской Федерации отмечается ухудшение ситуации по инфекционным болезням, переносимыми клещами.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Свердловская область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эндемичная территория по клещевому энцефалиту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показателей, характеризующих неблагополучие в Свердловской области по инфекциям, передающимися клещами являются обращения граждан в травматологические пункты по поводу присасывания клещей.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215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D2982-CAAC-BD59-F69D-57667EE7E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47" y="245098"/>
            <a:ext cx="11208710" cy="744716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771C5C-B27E-0E9C-7CE7-8375E4AB3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247" y="1158924"/>
            <a:ext cx="11208710" cy="5333317"/>
          </a:xfrm>
        </p:spPr>
        <p:txBody>
          <a:bodyPr/>
          <a:lstStyle/>
          <a:p>
            <a:pPr algn="just"/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меры профилактики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(направлены на уменьшение рисков заражения и заболевания инфекциями, передающимися клещами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Неспецифические меры профилактики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(направлены на препятствования попадания клеща на человека)</a:t>
            </a:r>
          </a:p>
          <a:p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2923247-4BA6-5AC6-92BB-EDB0DEF17B29}"/>
              </a:ext>
            </a:extLst>
          </p:cNvPr>
          <p:cNvSpPr txBox="1">
            <a:spLocks/>
          </p:cNvSpPr>
          <p:nvPr/>
        </p:nvSpPr>
        <p:spPr>
          <a:xfrm>
            <a:off x="356997" y="414208"/>
            <a:ext cx="10587790" cy="443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1800" kern="1200" spc="1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273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2BBC22-B130-A798-E522-F8A01567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46" y="270510"/>
            <a:ext cx="10025253" cy="901065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Специфические меры профилактики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D50787-29DD-5EEA-5304-687FE077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913" y="1438276"/>
            <a:ext cx="9395319" cy="47418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Вакцинация: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схема вакцинации 0м-1м-1год, ревакцинация каждые 3 года;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вакцинация перед сезоном, исключение контакта с клещами в течении 4 недель после вакцинации. 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противоклещевого иммуноглобулина: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при условии отсутствие вакцинации. </a:t>
            </a:r>
          </a:p>
        </p:txBody>
      </p:sp>
      <p:pic>
        <p:nvPicPr>
          <p:cNvPr id="2050" name="Picture 2" descr="Прививку от клещевого энцефалита эпидемиологи советуют поставить до сезона">
            <a:extLst>
              <a:ext uri="{FF2B5EF4-FFF2-40B4-BE49-F238E27FC236}">
                <a16:creationId xmlns:a16="http://schemas.microsoft.com/office/drawing/2014/main" id="{023A8DA5-1AB9-315B-D0F1-E06E92266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839" y="3267762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968480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190</TotalTime>
  <Words>1449</Words>
  <Application>Microsoft Office PowerPoint</Application>
  <PresentationFormat>Широкоэкранный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Yu Gothic UI</vt:lpstr>
      <vt:lpstr>Arial</vt:lpstr>
      <vt:lpstr>Calibri</vt:lpstr>
      <vt:lpstr>Corbel</vt:lpstr>
      <vt:lpstr>Georgia</vt:lpstr>
      <vt:lpstr>Times New Roman</vt:lpstr>
      <vt:lpstr>Базис</vt:lpstr>
      <vt:lpstr>ФЕДЕРАЛЬНАЯ СЛУЖБА ПО НАДЗОРУ В СФЕРЕ ЗАЩИТЫ ПРАВ ПОТРЕБИТЕЛЕЙ И БЛАГОПОЛУЧИЯ ЧЕЛОВЕКА ФБУЗ «Центр гигиены и эпидемиологии в Свердловской области»  Филиал Федерального бюджетного учреждения здравоохранения «Центр гигиены и эпидемиологии в Свердловской области в городе Первоуральск, Шалинском, Нижнесергинском районах и городе Ревда» (Первоуральский филиал ФБУЗ «Центр гигиены и эпидемиологии в Свердловской области»)  Вайнера ул., д. 4, г. Первоуральск, 623102 тел.: (3439) 24-52-15; факс: (343) 24-84-20; E-mail: mail_11@66.rospotrebnadzor.ru; https://fbuz66.ru/ ОКПО 77145708, ОГРН 1056603530510; ИНН/КПП 6670081969/66834300 </vt:lpstr>
      <vt:lpstr>Источник инфекции</vt:lpstr>
      <vt:lpstr>Инфекции, передающиеся клещами:</vt:lpstr>
      <vt:lpstr>Презентация PowerPoint</vt:lpstr>
      <vt:lpstr>Презентация PowerPoint</vt:lpstr>
      <vt:lpstr>Презентация PowerPoint</vt:lpstr>
      <vt:lpstr>Презентация PowerPoint</vt:lpstr>
      <vt:lpstr>Меры профилактики</vt:lpstr>
      <vt:lpstr>Специфические меры профилактики</vt:lpstr>
      <vt:lpstr>Неспецифические меры профилактики</vt:lpstr>
      <vt:lpstr>Акарицидная обработка территории</vt:lpstr>
      <vt:lpstr>Часто задаваемые вопросы: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Клещи.  Инфекции передающиеся клещами. </dc:title>
  <dc:creator>Хусаинов Рашид Эдуардович</dc:creator>
  <cp:lastModifiedBy>Гордеева Ирина Ивановна</cp:lastModifiedBy>
  <cp:revision>43</cp:revision>
  <dcterms:created xsi:type="dcterms:W3CDTF">2023-03-13T03:05:15Z</dcterms:created>
  <dcterms:modified xsi:type="dcterms:W3CDTF">2025-02-25T09:07:51Z</dcterms:modified>
</cp:coreProperties>
</file>